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56"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48500"/>
    <a:srgbClr val="CB97FF"/>
    <a:srgbClr val="96789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1ABDA9-8CEE-41A7-8416-AF381446421A}" type="datetimeFigureOut">
              <a:rPr lang="fr-FR" smtClean="0"/>
              <a:pPr/>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644C0-6FC9-46C4-8A30-FCCFD5D41F9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ABDA9-8CEE-41A7-8416-AF381446421A}" type="datetimeFigureOut">
              <a:rPr lang="fr-FR" smtClean="0"/>
              <a:pPr/>
              <a:t>31/05/2023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644C0-6FC9-46C4-8A30-FCCFD5D41F9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essencensoi@gmail.com" TargetMode="External"/><Relationship Id="rId2" Type="http://schemas.openxmlformats.org/officeDocument/2006/relationships/hyperlink" Target="mailto:contact@anayatherapy.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essencensoi@gmail.com" TargetMode="External"/><Relationship Id="rId2" Type="http://schemas.openxmlformats.org/officeDocument/2006/relationships/hyperlink" Target="mailto:contact@anayatherap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anayatherapy.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H:\ESSENCENSOI\Retraite Au Coeur de l'être\pp.PNG"/>
          <p:cNvPicPr>
            <a:picLocks noChangeAspect="1" noChangeArrowheads="1"/>
          </p:cNvPicPr>
          <p:nvPr/>
        </p:nvPicPr>
        <p:blipFill>
          <a:blip r:embed="rId2" cstate="print"/>
          <a:srcRect/>
          <a:stretch>
            <a:fillRect/>
          </a:stretch>
        </p:blipFill>
        <p:spPr bwMode="auto">
          <a:xfrm>
            <a:off x="1691680" y="188640"/>
            <a:ext cx="6192689" cy="5472608"/>
          </a:xfrm>
          <a:prstGeom prst="rect">
            <a:avLst/>
          </a:prstGeom>
          <a:noFill/>
        </p:spPr>
      </p:pic>
      <p:pic>
        <p:nvPicPr>
          <p:cNvPr id="1028" name="Picture 4"/>
          <p:cNvPicPr>
            <a:picLocks noChangeAspect="1" noChangeArrowheads="1"/>
          </p:cNvPicPr>
          <p:nvPr/>
        </p:nvPicPr>
        <p:blipFill>
          <a:blip r:embed="rId3" cstate="print"/>
          <a:srcRect l="18529"/>
          <a:stretch>
            <a:fillRect/>
          </a:stretch>
        </p:blipFill>
        <p:spPr bwMode="auto">
          <a:xfrm>
            <a:off x="1043608" y="5589240"/>
            <a:ext cx="3127288" cy="583307"/>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5148064" y="5445224"/>
            <a:ext cx="2845583" cy="748283"/>
          </a:xfrm>
          <a:prstGeom prst="rect">
            <a:avLst/>
          </a:prstGeom>
          <a:noFill/>
          <a:ln w="9525">
            <a:noFill/>
            <a:miter lim="800000"/>
            <a:headEnd/>
            <a:tailEnd/>
          </a:ln>
        </p:spPr>
      </p:pic>
      <p:sp>
        <p:nvSpPr>
          <p:cNvPr id="15" name="Sous-titre 14"/>
          <p:cNvSpPr>
            <a:spLocks noGrp="1"/>
          </p:cNvSpPr>
          <p:nvPr>
            <p:ph type="subTitle" idx="1"/>
          </p:nvPr>
        </p:nvSpPr>
        <p:spPr>
          <a:xfrm>
            <a:off x="755576" y="6021288"/>
            <a:ext cx="3312368" cy="576064"/>
          </a:xfrm>
        </p:spPr>
        <p:txBody>
          <a:bodyPr>
            <a:normAutofit/>
          </a:bodyPr>
          <a:lstStyle/>
          <a:p>
            <a:r>
              <a:rPr lang="fr-FR" sz="2800" dirty="0" smtClean="0">
                <a:solidFill>
                  <a:srgbClr val="B48500"/>
                </a:solidFill>
                <a:effectLst>
                  <a:outerShdw blurRad="38100" dist="38100" dir="2700000" algn="tl">
                    <a:srgbClr val="000000">
                      <a:alpha val="43137"/>
                    </a:srgbClr>
                  </a:outerShdw>
                </a:effectLst>
              </a:rPr>
              <a:t>anayatherapy.com</a:t>
            </a:r>
            <a:endParaRPr lang="fr-FR" sz="2800" dirty="0">
              <a:solidFill>
                <a:srgbClr val="B48500"/>
              </a:solidFill>
              <a:effectLst>
                <a:outerShdw blurRad="38100" dist="38100" dir="2700000" algn="tl">
                  <a:srgbClr val="000000">
                    <a:alpha val="43137"/>
                  </a:srgbClr>
                </a:outerShdw>
              </a:effectLst>
            </a:endParaRPr>
          </a:p>
        </p:txBody>
      </p:sp>
      <p:sp>
        <p:nvSpPr>
          <p:cNvPr id="16" name="Sous-titre 14"/>
          <p:cNvSpPr txBox="1">
            <a:spLocks/>
          </p:cNvSpPr>
          <p:nvPr/>
        </p:nvSpPr>
        <p:spPr>
          <a:xfrm>
            <a:off x="5076056" y="6021288"/>
            <a:ext cx="3312368" cy="57606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800" dirty="0">
                <a:solidFill>
                  <a:srgbClr val="B48500"/>
                </a:solidFill>
                <a:effectLst>
                  <a:outerShdw blurRad="38100" dist="38100" dir="2700000" algn="tl">
                    <a:srgbClr val="000000">
                      <a:alpha val="43137"/>
                    </a:srgbClr>
                  </a:outerShdw>
                </a:effectLst>
              </a:rPr>
              <a:t>e</a:t>
            </a:r>
            <a:r>
              <a:rPr kumimoji="0" lang="fr-FR" sz="2800" b="0" i="0" u="none" strike="noStrike" kern="1200" cap="none" spc="0" normalizeH="0" baseline="0" noProof="0" dirty="0" smtClean="0">
                <a:ln>
                  <a:noFill/>
                </a:ln>
                <a:solidFill>
                  <a:srgbClr val="B48500"/>
                </a:solidFill>
                <a:effectLst>
                  <a:outerShdw blurRad="38100" dist="38100" dir="2700000" algn="tl">
                    <a:srgbClr val="000000">
                      <a:alpha val="43137"/>
                    </a:srgbClr>
                  </a:outerShdw>
                </a:effectLst>
                <a:uLnTx/>
                <a:uFillTx/>
                <a:latin typeface="+mn-lt"/>
                <a:ea typeface="+mn-ea"/>
                <a:cs typeface="+mn-cs"/>
              </a:rPr>
              <a:t>ssencensoi.com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r>
              <a:rPr lang="fr-FR" sz="1400" b="1" dirty="0" smtClean="0"/>
              <a:t>FORMULAIRE D’INSCRIPTION  retraite « Au Cœur de l’Être » du 18 au 24 Septembre 2023</a:t>
            </a:r>
            <a:r>
              <a:rPr lang="fr-FR" sz="1400" dirty="0" smtClean="0"/>
              <a:t/>
            </a:r>
            <a:br>
              <a:rPr lang="fr-FR" sz="1400" dirty="0" smtClean="0"/>
            </a:br>
            <a:r>
              <a:rPr lang="fr-FR" sz="1400" dirty="0" smtClean="0"/>
              <a:t>Maroc Essaouira Eco </a:t>
            </a:r>
            <a:r>
              <a:rPr lang="fr-FR" sz="1400" dirty="0" err="1" smtClean="0"/>
              <a:t>lodge</a:t>
            </a:r>
            <a:r>
              <a:rPr lang="fr-FR" sz="1400" dirty="0" smtClean="0"/>
              <a:t> THE SERAI</a:t>
            </a:r>
            <a:br>
              <a:rPr lang="fr-FR" sz="1400" dirty="0" smtClean="0"/>
            </a:br>
            <a:r>
              <a:rPr lang="fr-FR" sz="1400" b="1" dirty="0" smtClean="0"/>
              <a:t> NOM : …………………………………………………………… PRENOM :…………………………………………………… GENRE ………</a:t>
            </a:r>
            <a:br>
              <a:rPr lang="fr-FR" sz="1400" b="1" dirty="0" smtClean="0"/>
            </a:br>
            <a:r>
              <a:rPr lang="fr-FR" sz="1400" b="1" dirty="0" smtClean="0"/>
              <a:t>DATE DE NAISSANCE : …………………………………… N° DE TELEPHONE : ………………………………………</a:t>
            </a:r>
            <a:br>
              <a:rPr lang="fr-FR" sz="1400" b="1" dirty="0" smtClean="0"/>
            </a:br>
            <a:r>
              <a:rPr lang="fr-FR" sz="1400" b="1" dirty="0" smtClean="0"/>
              <a:t> E-MAIL : ………………………………………………………………………………………………………………………………… </a:t>
            </a:r>
            <a:br>
              <a:rPr lang="fr-FR" sz="1400" b="1" dirty="0" smtClean="0"/>
            </a:br>
            <a:r>
              <a:rPr lang="fr-FR" sz="1400" b="1" dirty="0" smtClean="0"/>
              <a:t>ADRESSE : ……………………………………………………………………………………………………………………………… </a:t>
            </a:r>
            <a:br>
              <a:rPr lang="fr-FR" sz="1400" b="1" dirty="0" smtClean="0"/>
            </a:br>
            <a:r>
              <a:rPr lang="fr-FR" sz="1400" b="1" dirty="0" smtClean="0"/>
              <a:t>CODE POSTAL : ……………………………………………... </a:t>
            </a:r>
            <a:br>
              <a:rPr lang="fr-FR" sz="1400" b="1" dirty="0" smtClean="0"/>
            </a:br>
            <a:r>
              <a:rPr lang="fr-FR" sz="1400" b="1" dirty="0" smtClean="0"/>
              <a:t>VILLE : ……………………………………………………….... </a:t>
            </a:r>
            <a:br>
              <a:rPr lang="fr-FR" sz="1400" b="1" dirty="0" smtClean="0"/>
            </a:br>
            <a:r>
              <a:rPr lang="fr-FR" sz="1400" b="1" dirty="0" smtClean="0"/>
              <a:t>PAYS :……………………………………………..</a:t>
            </a:r>
            <a:br>
              <a:rPr lang="fr-FR" sz="1400" b="1" dirty="0" smtClean="0"/>
            </a:br>
            <a:r>
              <a:rPr lang="fr-FR" sz="1400" b="1" dirty="0" smtClean="0"/>
              <a:t>Avez-vous déjà pratiqué le YOGA : …… Si oui, quelle fréquence et depuis quand ?……………………………………….…..</a:t>
            </a:r>
            <a:br>
              <a:rPr lang="fr-FR" sz="1400" b="1" dirty="0" smtClean="0"/>
            </a:br>
            <a:r>
              <a:rPr lang="fr-FR" sz="1400" b="1" dirty="0" smtClean="0"/>
              <a:t> Avez-vous  déjà pratiqué la  MEDITATION : …… Si oui, quelle fréquence et depuis quand ?…………………………………</a:t>
            </a:r>
            <a:br>
              <a:rPr lang="fr-FR" sz="1400" b="1" dirty="0" smtClean="0"/>
            </a:br>
            <a:r>
              <a:rPr lang="fr-FR" sz="1400" b="1" dirty="0" smtClean="0"/>
              <a:t>Avez-vous déjà fait des marches :…… Si oui, quelle fréquence et depuis quand ?………………………………………………… </a:t>
            </a:r>
            <a:br>
              <a:rPr lang="fr-FR" sz="1400" b="1" dirty="0" smtClean="0"/>
            </a:br>
            <a:r>
              <a:rPr lang="fr-FR" sz="1400" b="1" dirty="0" smtClean="0"/>
              <a:t>Avez-vous déjà mangé végétarien, cru, germé:……</a:t>
            </a:r>
            <a:br>
              <a:rPr lang="fr-FR" sz="1400" b="1" dirty="0" smtClean="0"/>
            </a:br>
            <a:r>
              <a:rPr lang="fr-FR" sz="1400" b="1" dirty="0" smtClean="0"/>
              <a:t> Si oui, quelle fréquence et depuis quand ?……………………………………………………………………………………. </a:t>
            </a:r>
            <a:br>
              <a:rPr lang="fr-FR" sz="1400" b="1" dirty="0" smtClean="0"/>
            </a:br>
            <a:r>
              <a:rPr lang="fr-FR" sz="1400" b="1" dirty="0" smtClean="0"/>
              <a:t>Avez-vous déjà reçu des soins énergétiques:………</a:t>
            </a:r>
            <a:br>
              <a:rPr lang="fr-FR" sz="1400" b="1" dirty="0" smtClean="0"/>
            </a:br>
            <a:r>
              <a:rPr lang="fr-FR" sz="1400" b="1" dirty="0" smtClean="0"/>
              <a:t> Si oui, quelle fréquence et depuis quand ?……………………………………………………………………………………. </a:t>
            </a:r>
            <a:br>
              <a:rPr lang="fr-FR" sz="1400" b="1" dirty="0" smtClean="0"/>
            </a:br>
            <a:r>
              <a:rPr lang="fr-FR" sz="1400" b="1" dirty="0" smtClean="0"/>
              <a:t>PROFESSION : …………………………………………………………………………………………………...................</a:t>
            </a:r>
            <a:br>
              <a:rPr lang="fr-FR" sz="1400" b="1" dirty="0" smtClean="0"/>
            </a:br>
            <a:r>
              <a:rPr lang="fr-FR" sz="1400" b="1" dirty="0" smtClean="0"/>
              <a:t> Problèmes médicaux particuliers à signaler, remarques : …………………………………………………………. ………………………………………………………………………………………………………………………………………………. </a:t>
            </a:r>
            <a:br>
              <a:rPr lang="fr-FR" sz="1400" b="1" dirty="0" smtClean="0"/>
            </a:br>
            <a:r>
              <a:rPr lang="fr-FR" sz="1400" b="1" dirty="0" smtClean="0"/>
              <a:t>INTOLERANCES ALIMENTAIRES - Spécifiez ici si vous avez une allergie ou une intolérance particulière ou des aliments que vous n’aimez pas </a:t>
            </a:r>
            <a:r>
              <a:rPr lang="fr-FR" sz="1400" dirty="0" smtClean="0"/>
              <a:t>……………………………………………………………………………………………………………………………………………………………………………</a:t>
            </a:r>
            <a:br>
              <a:rPr lang="fr-FR" sz="1400" dirty="0" smtClean="0"/>
            </a:br>
            <a:r>
              <a:rPr lang="fr-FR" sz="1400" dirty="0" smtClean="0"/>
              <a:t>REGLEMENT DE L’ACOMPTE PAR VIREMENT BANCAIRE  :</a:t>
            </a:r>
            <a:br>
              <a:rPr lang="fr-FR" sz="1400" dirty="0" smtClean="0"/>
            </a:br>
            <a:r>
              <a:rPr lang="fr-FR" sz="1400" dirty="0" smtClean="0"/>
              <a:t>En EUROS vers compte bancaire en France</a:t>
            </a:r>
            <a:br>
              <a:rPr lang="fr-FR" sz="1400" dirty="0" smtClean="0"/>
            </a:br>
            <a:r>
              <a:rPr lang="fr-FR" sz="1400" dirty="0" smtClean="0"/>
              <a:t>En DIRHAMS vers compte bancaire au Maroc</a:t>
            </a:r>
            <a:br>
              <a:rPr lang="fr-FR" sz="1400" dirty="0" smtClean="0"/>
            </a:br>
            <a:r>
              <a:rPr lang="fr-FR" sz="1400" dirty="0" smtClean="0"/>
              <a:t>Autres moyens de paiement nous consulter</a:t>
            </a:r>
            <a:br>
              <a:rPr lang="fr-FR" sz="1400" dirty="0" smtClean="0"/>
            </a:br>
            <a:r>
              <a:rPr lang="fr-FR" sz="1400" dirty="0" smtClean="0"/>
              <a:t/>
            </a:r>
            <a:br>
              <a:rPr lang="fr-FR" sz="1400" dirty="0" smtClean="0"/>
            </a:br>
            <a:r>
              <a:rPr lang="fr-FR" sz="1400" dirty="0" smtClean="0"/>
              <a:t>Remplissez le formulaire d’inscription ci-dessous et retournez-le nous par mail à: </a:t>
            </a:r>
            <a:r>
              <a:rPr lang="fr-FR" sz="1400" dirty="0" smtClean="0">
                <a:hlinkClick r:id="rId2"/>
              </a:rPr>
              <a:t>contact@anayatherapy.com</a:t>
            </a:r>
            <a:r>
              <a:rPr lang="fr-FR" sz="1400" dirty="0" smtClean="0"/>
              <a:t>  Maroc  ou </a:t>
            </a:r>
            <a:r>
              <a:rPr lang="fr-FR" sz="1400" dirty="0" smtClean="0">
                <a:hlinkClick r:id="rId3"/>
              </a:rPr>
              <a:t>essencensoi@gmail.com</a:t>
            </a:r>
            <a:r>
              <a:rPr lang="fr-FR" sz="1400" dirty="0" smtClean="0"/>
              <a:t> France</a:t>
            </a:r>
            <a:endParaRPr lang="fr-FR" sz="1400" dirty="0"/>
          </a:p>
        </p:txBody>
      </p:sp>
      <p:sp>
        <p:nvSpPr>
          <p:cNvPr id="4" name="Parenthèses 3"/>
          <p:cNvSpPr/>
          <p:nvPr/>
        </p:nvSpPr>
        <p:spPr>
          <a:xfrm>
            <a:off x="2771800" y="5275630"/>
            <a:ext cx="144016" cy="14401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Parenthèses 4"/>
          <p:cNvSpPr/>
          <p:nvPr/>
        </p:nvSpPr>
        <p:spPr>
          <a:xfrm>
            <a:off x="2771800" y="5517232"/>
            <a:ext cx="144016" cy="14401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Parenthèses 5"/>
          <p:cNvSpPr/>
          <p:nvPr/>
        </p:nvSpPr>
        <p:spPr>
          <a:xfrm>
            <a:off x="2771800" y="5733256"/>
            <a:ext cx="144016" cy="14401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539552" y="476672"/>
            <a:ext cx="7920880" cy="5760640"/>
          </a:xfrm>
        </p:spPr>
        <p:txBody>
          <a:bodyPr>
            <a:noAutofit/>
          </a:bodyPr>
          <a:lstStyle/>
          <a:p>
            <a:pPr fontAlgn="base"/>
            <a:r>
              <a:rPr lang="fr-FR" sz="1200" b="1" u="sng" dirty="0">
                <a:solidFill>
                  <a:schemeClr val="tx1"/>
                </a:solidFill>
                <a:latin typeface="Arial Black" pitchFamily="34" charset="0"/>
              </a:rPr>
              <a:t>ARTICLE I – Engagement </a:t>
            </a:r>
            <a:r>
              <a:rPr lang="fr-FR" sz="1200" b="1" dirty="0">
                <a:solidFill>
                  <a:schemeClr val="tx1"/>
                </a:solidFill>
                <a:latin typeface="Arial Black" pitchFamily="34" charset="0"/>
              </a:rPr>
              <a:t>:</a:t>
            </a:r>
          </a:p>
          <a:p>
            <a:pPr fontAlgn="base"/>
            <a:r>
              <a:rPr lang="fr-FR" sz="1200" dirty="0">
                <a:solidFill>
                  <a:schemeClr val="tx1"/>
                </a:solidFill>
              </a:rPr>
              <a:t>L’acceptation des présentes conditions générales de vente ci-dessous énoncées, engage le client désigné sur la fiche d’inscription préalablement remplie.</a:t>
            </a:r>
            <a:br>
              <a:rPr lang="fr-FR" sz="1200" dirty="0">
                <a:solidFill>
                  <a:schemeClr val="tx1"/>
                </a:solidFill>
              </a:rPr>
            </a:br>
            <a:r>
              <a:rPr lang="fr-FR" sz="1200" dirty="0">
                <a:solidFill>
                  <a:schemeClr val="tx1"/>
                </a:solidFill>
              </a:rPr>
              <a:t>Ces CGV ne peuvent être signées et approuvées que par une personne majeure et habilité à signer des contrats qui engagent la responsabilité du signataire et qui sera financièrement responsable en cas de litige.</a:t>
            </a:r>
            <a:br>
              <a:rPr lang="fr-FR" sz="1200" dirty="0">
                <a:solidFill>
                  <a:schemeClr val="tx1"/>
                </a:solidFill>
              </a:rPr>
            </a:br>
            <a:r>
              <a:rPr lang="fr-FR" sz="1200" dirty="0">
                <a:solidFill>
                  <a:schemeClr val="tx1"/>
                </a:solidFill>
              </a:rPr>
              <a:t>Les présentes CGV ont pour objet de réserver la retraite initiatique « Au Cœur de l’Être » du 18 au 24 Septembre 2023 (à l’éco </a:t>
            </a:r>
            <a:r>
              <a:rPr lang="fr-FR" sz="1200" dirty="0" err="1">
                <a:solidFill>
                  <a:schemeClr val="tx1"/>
                </a:solidFill>
              </a:rPr>
              <a:t>lodge</a:t>
            </a:r>
            <a:r>
              <a:rPr lang="fr-FR" sz="1200" dirty="0">
                <a:solidFill>
                  <a:schemeClr val="tx1"/>
                </a:solidFill>
              </a:rPr>
              <a:t> THE SERAI </a:t>
            </a:r>
            <a:r>
              <a:rPr lang="fr-FR" sz="1200" dirty="0" err="1">
                <a:solidFill>
                  <a:schemeClr val="tx1"/>
                </a:solidFill>
              </a:rPr>
              <a:t>Azrou</a:t>
            </a:r>
            <a:r>
              <a:rPr lang="fr-FR" sz="1200" dirty="0">
                <a:solidFill>
                  <a:schemeClr val="tx1"/>
                </a:solidFill>
              </a:rPr>
              <a:t> Issa </a:t>
            </a:r>
            <a:r>
              <a:rPr lang="fr-FR" sz="1200" dirty="0" err="1">
                <a:solidFill>
                  <a:schemeClr val="tx1"/>
                </a:solidFill>
              </a:rPr>
              <a:t>Mogadar</a:t>
            </a:r>
            <a:r>
              <a:rPr lang="fr-FR" sz="1200" dirty="0">
                <a:solidFill>
                  <a:schemeClr val="tx1"/>
                </a:solidFill>
              </a:rPr>
              <a:t>, Maroc), représentée par la SARL AU ANAYA HOLISTIC THERAPY AND CONSULTING NO 345 AL MASSAR ROUTE DE SAFI MARRAKECH ICE 002504167000080.</a:t>
            </a:r>
            <a:br>
              <a:rPr lang="fr-FR" sz="1200" dirty="0">
                <a:solidFill>
                  <a:schemeClr val="tx1"/>
                </a:solidFill>
              </a:rPr>
            </a:br>
            <a:r>
              <a:rPr lang="fr-FR" sz="1200" dirty="0">
                <a:solidFill>
                  <a:schemeClr val="tx1"/>
                </a:solidFill>
              </a:rPr>
              <a:t>L’engagement et l’acceptation de ces GGV sont conclues intuitu </a:t>
            </a:r>
            <a:r>
              <a:rPr lang="fr-FR" sz="1200" dirty="0" err="1">
                <a:solidFill>
                  <a:schemeClr val="tx1"/>
                </a:solidFill>
              </a:rPr>
              <a:t>personea</a:t>
            </a:r>
            <a:r>
              <a:rPr lang="fr-FR" sz="1200" dirty="0">
                <a:solidFill>
                  <a:schemeClr val="tx1"/>
                </a:solidFill>
              </a:rPr>
              <a:t> et ne peuvent être cédées.</a:t>
            </a:r>
            <a:br>
              <a:rPr lang="fr-FR" sz="1200" dirty="0">
                <a:solidFill>
                  <a:schemeClr val="tx1"/>
                </a:solidFill>
              </a:rPr>
            </a:br>
            <a:r>
              <a:rPr lang="fr-FR" sz="1200" dirty="0">
                <a:solidFill>
                  <a:schemeClr val="tx1"/>
                </a:solidFill>
              </a:rPr>
              <a:t>En s’inscrivant à cette retraite, le client s’engage à être présent durant la durée globale de la dite retraite et ne recevra aucune indemnité compensatrice en cas d’absence volontaire de sa part.</a:t>
            </a:r>
          </a:p>
          <a:p>
            <a:pPr fontAlgn="base"/>
            <a:r>
              <a:rPr lang="fr-FR" sz="1200" b="1" u="sng" dirty="0" smtClean="0">
                <a:solidFill>
                  <a:schemeClr val="tx1"/>
                </a:solidFill>
                <a:latin typeface="Arial Black" pitchFamily="34" charset="0"/>
              </a:rPr>
              <a:t>ARTICLE </a:t>
            </a:r>
            <a:r>
              <a:rPr lang="fr-FR" sz="1200" b="1" u="sng" dirty="0">
                <a:solidFill>
                  <a:schemeClr val="tx1"/>
                </a:solidFill>
                <a:latin typeface="Arial Black" pitchFamily="34" charset="0"/>
              </a:rPr>
              <a:t>II – Réservation et conditions de règlement </a:t>
            </a:r>
            <a:r>
              <a:rPr lang="fr-FR" sz="1200" b="1" dirty="0">
                <a:solidFill>
                  <a:schemeClr val="tx1"/>
                </a:solidFill>
                <a:latin typeface="Arial Black" pitchFamily="34" charset="0"/>
              </a:rPr>
              <a:t>:</a:t>
            </a:r>
          </a:p>
          <a:p>
            <a:pPr fontAlgn="base"/>
            <a:r>
              <a:rPr lang="fr-FR" sz="1200" dirty="0">
                <a:solidFill>
                  <a:schemeClr val="tx1"/>
                </a:solidFill>
              </a:rPr>
              <a:t>L’inscription sera enregistrée et validée uniquement après versement de l’acompte correspondant à 330€ soit 3630 DH et après que le client ait retourné la fiche d’inscription dûment remplie ainsi que les conditions Générales de vente suivantes, </a:t>
            </a:r>
            <a:r>
              <a:rPr lang="fr-FR" sz="1200" b="1" u="sng" dirty="0">
                <a:solidFill>
                  <a:schemeClr val="tx1"/>
                </a:solidFill>
              </a:rPr>
              <a:t>datées, signées et suivies de la mention « Lu et approuvé </a:t>
            </a:r>
            <a:r>
              <a:rPr lang="fr-FR" sz="1200" b="1" dirty="0">
                <a:solidFill>
                  <a:schemeClr val="tx1"/>
                </a:solidFill>
              </a:rPr>
              <a:t>». </a:t>
            </a:r>
            <a:r>
              <a:rPr lang="fr-FR" sz="1200" dirty="0">
                <a:solidFill>
                  <a:schemeClr val="tx1"/>
                </a:solidFill>
              </a:rPr>
              <a:t>A réception de ces éléments ci-dessus cités, une confirmation d’inscription et de versement d’acompte sera adressée au client par mail.</a:t>
            </a:r>
            <a:br>
              <a:rPr lang="fr-FR" sz="1200" dirty="0">
                <a:solidFill>
                  <a:schemeClr val="tx1"/>
                </a:solidFill>
              </a:rPr>
            </a:br>
            <a:r>
              <a:rPr lang="fr-FR" sz="1200" dirty="0">
                <a:solidFill>
                  <a:schemeClr val="tx1"/>
                </a:solidFill>
              </a:rPr>
              <a:t>Un 2ème acompte sera à verser au moins 45 jours avant le 1er jour de stage soit au plus tard le 4 Août 2023 et le solde restant sera demandé à régler le 1er jour du stage.</a:t>
            </a:r>
            <a:br>
              <a:rPr lang="fr-FR" sz="1200" dirty="0">
                <a:solidFill>
                  <a:schemeClr val="tx1"/>
                </a:solidFill>
              </a:rPr>
            </a:br>
            <a:r>
              <a:rPr lang="fr-FR" sz="1200" dirty="0" smtClean="0">
                <a:solidFill>
                  <a:schemeClr val="tx1"/>
                </a:solidFill>
              </a:rPr>
              <a:t>Les </a:t>
            </a:r>
            <a:r>
              <a:rPr lang="fr-FR" sz="1200" dirty="0">
                <a:solidFill>
                  <a:schemeClr val="tx1"/>
                </a:solidFill>
              </a:rPr>
              <a:t>règlements des acomptes pourront être effectués soit </a:t>
            </a:r>
            <a:r>
              <a:rPr lang="fr-FR" sz="1200" dirty="0" smtClean="0">
                <a:solidFill>
                  <a:schemeClr val="tx1"/>
                </a:solidFill>
              </a:rPr>
              <a:t>par </a:t>
            </a:r>
            <a:r>
              <a:rPr lang="fr-FR" sz="1200" dirty="0">
                <a:solidFill>
                  <a:schemeClr val="tx1"/>
                </a:solidFill>
              </a:rPr>
              <a:t>virement </a:t>
            </a:r>
            <a:r>
              <a:rPr lang="fr-FR" sz="1200" dirty="0" smtClean="0">
                <a:solidFill>
                  <a:schemeClr val="tx1"/>
                </a:solidFill>
              </a:rPr>
              <a:t>bancaire vers un compte en France, soit vers un compte au Maroc </a:t>
            </a:r>
            <a:r>
              <a:rPr lang="fr-FR" sz="1200" dirty="0">
                <a:solidFill>
                  <a:schemeClr val="tx1"/>
                </a:solidFill>
              </a:rPr>
              <a:t>à l’aide du RIB </a:t>
            </a:r>
            <a:r>
              <a:rPr lang="fr-FR" sz="1200" dirty="0" smtClean="0">
                <a:solidFill>
                  <a:schemeClr val="tx1"/>
                </a:solidFill>
              </a:rPr>
              <a:t>transmis par mail à réception de la fiche d’inscription.</a:t>
            </a:r>
            <a:r>
              <a:rPr lang="fr-FR" sz="1200" dirty="0">
                <a:solidFill>
                  <a:schemeClr val="tx1"/>
                </a:solidFill>
              </a:rPr>
              <a:t/>
            </a:r>
            <a:br>
              <a:rPr lang="fr-FR" sz="1200" dirty="0">
                <a:solidFill>
                  <a:schemeClr val="tx1"/>
                </a:solidFill>
              </a:rPr>
            </a:br>
            <a:r>
              <a:rPr lang="fr-FR" sz="1200" dirty="0">
                <a:solidFill>
                  <a:schemeClr val="tx1"/>
                </a:solidFill>
              </a:rPr>
              <a:t>Si le client souhaite régler en </a:t>
            </a:r>
            <a:r>
              <a:rPr lang="fr-FR" sz="1200" dirty="0" smtClean="0">
                <a:solidFill>
                  <a:schemeClr val="tx1"/>
                </a:solidFill>
              </a:rPr>
              <a:t>espèces en euros, </a:t>
            </a:r>
            <a:r>
              <a:rPr lang="fr-FR" sz="1200" dirty="0">
                <a:solidFill>
                  <a:schemeClr val="tx1"/>
                </a:solidFill>
              </a:rPr>
              <a:t>un chèque de caution du montant global </a:t>
            </a:r>
            <a:r>
              <a:rPr lang="fr-FR" sz="1200" dirty="0" smtClean="0">
                <a:solidFill>
                  <a:schemeClr val="tx1"/>
                </a:solidFill>
              </a:rPr>
              <a:t>de </a:t>
            </a:r>
            <a:r>
              <a:rPr lang="fr-FR" sz="1200" dirty="0">
                <a:solidFill>
                  <a:schemeClr val="tx1"/>
                </a:solidFill>
              </a:rPr>
              <a:t>la retraite sera à envoyer </a:t>
            </a:r>
            <a:r>
              <a:rPr lang="fr-FR" sz="1200" dirty="0" smtClean="0">
                <a:solidFill>
                  <a:schemeClr val="tx1"/>
                </a:solidFill>
              </a:rPr>
              <a:t>par </a:t>
            </a:r>
            <a:r>
              <a:rPr lang="fr-FR" sz="1200" dirty="0">
                <a:solidFill>
                  <a:schemeClr val="tx1"/>
                </a:solidFill>
              </a:rPr>
              <a:t>courrier </a:t>
            </a:r>
            <a:r>
              <a:rPr lang="fr-FR" sz="1200" dirty="0" smtClean="0">
                <a:solidFill>
                  <a:schemeClr val="tx1"/>
                </a:solidFill>
              </a:rPr>
              <a:t>postal </a:t>
            </a:r>
            <a:r>
              <a:rPr lang="fr-FR" sz="1200" dirty="0">
                <a:solidFill>
                  <a:schemeClr val="tx1"/>
                </a:solidFill>
              </a:rPr>
              <a:t>à Fabienne Karam 26 chemin des Pierres </a:t>
            </a:r>
            <a:r>
              <a:rPr lang="fr-FR" sz="1200" dirty="0" smtClean="0">
                <a:solidFill>
                  <a:schemeClr val="tx1"/>
                </a:solidFill>
              </a:rPr>
              <a:t>Blanches 69126 </a:t>
            </a:r>
            <a:r>
              <a:rPr lang="fr-FR" sz="1200" dirty="0">
                <a:solidFill>
                  <a:schemeClr val="tx1"/>
                </a:solidFill>
              </a:rPr>
              <a:t>Brindas (valable uniquement pour les </a:t>
            </a:r>
            <a:r>
              <a:rPr lang="fr-FR" sz="1200" dirty="0" smtClean="0">
                <a:solidFill>
                  <a:schemeClr val="tx1"/>
                </a:solidFill>
              </a:rPr>
              <a:t>réservations des résidents </a:t>
            </a:r>
            <a:r>
              <a:rPr lang="fr-FR" sz="1200" dirty="0">
                <a:solidFill>
                  <a:schemeClr val="tx1"/>
                </a:solidFill>
              </a:rPr>
              <a:t>en France). Ce chèque ne sera pas encaissé et il sera restitué au client le 1er jour du stage contre le règlement en espèces</a:t>
            </a:r>
            <a:r>
              <a:rPr lang="fr-FR" sz="1200" dirty="0" smtClean="0">
                <a:solidFill>
                  <a:schemeClr val="tx1"/>
                </a:solidFill>
              </a:rPr>
              <a:t>.</a:t>
            </a:r>
          </a:p>
          <a:p>
            <a:pPr fontAlgn="base"/>
            <a:r>
              <a:rPr lang="fr-FR" sz="1200" b="1" u="sng" dirty="0" smtClean="0">
                <a:solidFill>
                  <a:schemeClr val="tx1"/>
                </a:solidFill>
                <a:latin typeface="Arial Black" pitchFamily="34" charset="0"/>
              </a:rPr>
              <a:t>ARTICLE VI – Défaut de paiement / annulation :</a:t>
            </a:r>
            <a:endParaRPr lang="fr-FR" sz="1200" b="1" dirty="0" smtClean="0">
              <a:solidFill>
                <a:schemeClr val="tx1"/>
              </a:solidFill>
              <a:latin typeface="Arial Black" pitchFamily="34" charset="0"/>
            </a:endParaRPr>
          </a:p>
          <a:p>
            <a:pPr fontAlgn="base"/>
            <a:r>
              <a:rPr lang="fr-FR" sz="1200" dirty="0" smtClean="0">
                <a:solidFill>
                  <a:schemeClr val="tx1"/>
                </a:solidFill>
              </a:rPr>
              <a:t>Le défaut de paiement du solde dans le délai imparti, entraînera l’annulation de la commande de la part ANAYA HOLISTIC THERAPY. Le client reste redevable des frais d’annulation.</a:t>
            </a:r>
          </a:p>
          <a:p>
            <a:pPr fontAlgn="base"/>
            <a:endParaRPr lang="fr-FR" sz="1200" dirty="0">
              <a:solidFill>
                <a:schemeClr val="tx1"/>
              </a:solidFill>
            </a:endParaRPr>
          </a:p>
          <a:p>
            <a:endParaRPr lang="fr-FR" sz="1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737320"/>
            <a:ext cx="8064896" cy="5572000"/>
          </a:xfrm>
        </p:spPr>
        <p:txBody>
          <a:bodyPr>
            <a:noAutofit/>
          </a:bodyPr>
          <a:lstStyle/>
          <a:p>
            <a:pPr algn="l" fontAlgn="base"/>
            <a:r>
              <a:rPr lang="fr-FR" sz="1200" b="1" u="sng" dirty="0" smtClean="0">
                <a:solidFill>
                  <a:schemeClr val="tx1"/>
                </a:solidFill>
                <a:latin typeface="Arial Black" pitchFamily="34" charset="0"/>
              </a:rPr>
              <a:t>ARTICLE III – Conditions d’annulation et modification </a:t>
            </a:r>
            <a:r>
              <a:rPr lang="fr-FR" sz="1200" b="1" dirty="0" smtClean="0">
                <a:solidFill>
                  <a:schemeClr val="tx1"/>
                </a:solidFill>
                <a:latin typeface="Arial Black" pitchFamily="34" charset="0"/>
              </a:rPr>
              <a:t>:</a:t>
            </a:r>
          </a:p>
          <a:p>
            <a:pPr algn="l" fontAlgn="base"/>
            <a:r>
              <a:rPr lang="fr-FR" sz="1200" dirty="0" smtClean="0">
                <a:solidFill>
                  <a:schemeClr val="tx1"/>
                </a:solidFill>
              </a:rPr>
              <a:t>L’annulation ou la modification de la réservation peut entraîner des frais. Ces éventuels frais seront indiqués au client avant de procéder à l’annulation du stage.</a:t>
            </a:r>
            <a:br>
              <a:rPr lang="fr-FR" sz="1200" dirty="0" smtClean="0">
                <a:solidFill>
                  <a:schemeClr val="tx1"/>
                </a:solidFill>
              </a:rPr>
            </a:br>
            <a:r>
              <a:rPr lang="fr-FR" sz="1200" dirty="0" smtClean="0">
                <a:solidFill>
                  <a:schemeClr val="tx1"/>
                </a:solidFill>
              </a:rPr>
              <a:t>Toute demande d’annulation ou de modification devra être effectuée par écrit et à l’adresse mail suivante: </a:t>
            </a:r>
            <a:r>
              <a:rPr lang="fr-FR" sz="1200" u="sng" dirty="0" smtClean="0">
                <a:solidFill>
                  <a:schemeClr val="tx1"/>
                </a:solidFill>
                <a:hlinkClick r:id="rId2"/>
              </a:rPr>
              <a:t>contact@anayatherapy.com</a:t>
            </a:r>
            <a:r>
              <a:rPr lang="fr-FR" sz="1200" dirty="0" smtClean="0">
                <a:solidFill>
                  <a:schemeClr val="tx1"/>
                </a:solidFill>
              </a:rPr>
              <a:t> (Maroc) ou </a:t>
            </a:r>
            <a:r>
              <a:rPr lang="fr-FR" sz="1200" u="sng" dirty="0" smtClean="0">
                <a:solidFill>
                  <a:schemeClr val="tx1"/>
                </a:solidFill>
                <a:hlinkClick r:id="rId3"/>
              </a:rPr>
              <a:t>essencensoi@gmail.com</a:t>
            </a:r>
            <a:r>
              <a:rPr lang="fr-FR" sz="1200" dirty="0" smtClean="0">
                <a:solidFill>
                  <a:schemeClr val="tx1"/>
                </a:solidFill>
              </a:rPr>
              <a:t> (France)</a:t>
            </a:r>
            <a:br>
              <a:rPr lang="fr-FR" sz="1200" dirty="0" smtClean="0">
                <a:solidFill>
                  <a:schemeClr val="tx1"/>
                </a:solidFill>
              </a:rPr>
            </a:br>
            <a:r>
              <a:rPr lang="fr-FR" sz="1200" dirty="0" smtClean="0">
                <a:solidFill>
                  <a:schemeClr val="tx1"/>
                </a:solidFill>
              </a:rPr>
              <a:t>– Si l’annulation intervient jusqu’à 45 jours avant le stage: Remboursement 100%.</a:t>
            </a:r>
            <a:br>
              <a:rPr lang="fr-FR" sz="1200" dirty="0" smtClean="0">
                <a:solidFill>
                  <a:schemeClr val="tx1"/>
                </a:solidFill>
              </a:rPr>
            </a:br>
            <a:r>
              <a:rPr lang="fr-FR" sz="1200" dirty="0" smtClean="0">
                <a:solidFill>
                  <a:schemeClr val="tx1"/>
                </a:solidFill>
              </a:rPr>
              <a:t>– Si l’annulation intervient 30 jours avant le stage: Remboursement 50%.</a:t>
            </a:r>
            <a:br>
              <a:rPr lang="fr-FR" sz="1200" dirty="0" smtClean="0">
                <a:solidFill>
                  <a:schemeClr val="tx1"/>
                </a:solidFill>
              </a:rPr>
            </a:br>
            <a:r>
              <a:rPr lang="fr-FR" sz="1200" dirty="0" smtClean="0">
                <a:solidFill>
                  <a:schemeClr val="tx1"/>
                </a:solidFill>
              </a:rPr>
              <a:t>– Si l’annulation intervient moins de 30 jours avant le 1er jour de stage, l’intégralité du montant du stage devra être réglée. (Ne sera pas remboursé)</a:t>
            </a:r>
            <a:br>
              <a:rPr lang="fr-FR" sz="1200" dirty="0" smtClean="0">
                <a:solidFill>
                  <a:schemeClr val="tx1"/>
                </a:solidFill>
              </a:rPr>
            </a:br>
            <a:r>
              <a:rPr lang="fr-FR" sz="1200" dirty="0" smtClean="0">
                <a:solidFill>
                  <a:schemeClr val="tx1"/>
                </a:solidFill>
              </a:rPr>
              <a:t>Le client transmet à ANAYA HOLISTIC THERAPY AND CONSULTING  par retour mail, l’acceptation de votre demande d’annulation et le montant des frais y afférant.</a:t>
            </a:r>
            <a:br>
              <a:rPr lang="fr-FR" sz="1200" dirty="0" smtClean="0">
                <a:solidFill>
                  <a:schemeClr val="tx1"/>
                </a:solidFill>
              </a:rPr>
            </a:br>
            <a:r>
              <a:rPr lang="fr-FR" sz="1200" dirty="0" smtClean="0">
                <a:solidFill>
                  <a:schemeClr val="tx1"/>
                </a:solidFill>
              </a:rPr>
              <a:t>Après notre acceptation de l’annulation et du règlement des frais correspondant vous recevrez par mail une confirmation d’annulation.</a:t>
            </a:r>
            <a:br>
              <a:rPr lang="fr-FR" sz="1200" dirty="0" smtClean="0">
                <a:solidFill>
                  <a:schemeClr val="tx1"/>
                </a:solidFill>
              </a:rPr>
            </a:br>
            <a:r>
              <a:rPr lang="fr-FR" sz="1200" dirty="0" smtClean="0">
                <a:solidFill>
                  <a:schemeClr val="tx1"/>
                </a:solidFill>
              </a:rPr>
              <a:t>ANAYA HOLISTIC  THERAPY AND CONSULTING  se donne le droit d‘annuler un stage si le nombre de participants est inférieur à 6 personnes. Dans un tel cas, la totalité du versement déjà engagé par le client sera remboursé sans aucun frais.</a:t>
            </a:r>
          </a:p>
          <a:p>
            <a:pPr algn="l" fontAlgn="base"/>
            <a:r>
              <a:rPr lang="fr-FR" sz="1200" b="1" u="sng" dirty="0" smtClean="0">
                <a:solidFill>
                  <a:schemeClr val="tx1"/>
                </a:solidFill>
                <a:latin typeface="Arial Black" pitchFamily="34" charset="0"/>
              </a:rPr>
              <a:t>ARTICLE IV – Responsabilité du client :</a:t>
            </a:r>
            <a:endParaRPr lang="fr-FR" sz="1200" b="1" dirty="0" smtClean="0">
              <a:solidFill>
                <a:schemeClr val="tx1"/>
              </a:solidFill>
              <a:latin typeface="Arial Black" pitchFamily="34" charset="0"/>
            </a:endParaRPr>
          </a:p>
          <a:p>
            <a:pPr algn="l" fontAlgn="base"/>
            <a:r>
              <a:rPr lang="fr-FR" sz="1200" dirty="0" smtClean="0">
                <a:solidFill>
                  <a:schemeClr val="tx1"/>
                </a:solidFill>
              </a:rPr>
              <a:t>Il appartient au client de vérifier et de s’assurer que les coordonnées et informations fournies sur la fiche d’inscription ainsi que lors de la signature de ces présentes CGV sont exactes et complètes. Le client est totalement responsable de ses effets personnels durant toute la durée de la retraite et ANAYA HOLISTIC THERAPY AND CONSULTING  ne pourra être tenu responsable en cas d’éventuelles pertes ou en cas de vol d’effets personnels. Le client sera responsable de respecter les lieux intérieurs et extérieurs du déroulement du stage en termes de propreté et non dégradation de l’immobilier, mobilier, matériel de yoga, linge de lit et de toilette mis à disposition durant toute la durée du stage. En cas de dégradation sera tenu pour seul responsable.</a:t>
            </a:r>
          </a:p>
          <a:p>
            <a:pPr algn="l" fontAlgn="base"/>
            <a:r>
              <a:rPr lang="fr-FR" sz="1200" b="1" u="sng" dirty="0" smtClean="0">
                <a:solidFill>
                  <a:schemeClr val="tx1"/>
                </a:solidFill>
                <a:latin typeface="Arial Black" pitchFamily="34" charset="0"/>
              </a:rPr>
              <a:t>ARTICLE V – Responsabilité de ANAYA HOLISTIC  THERAPY AND CONSULTING:</a:t>
            </a:r>
            <a:endParaRPr lang="fr-FR" sz="1200" b="1" dirty="0" smtClean="0">
              <a:solidFill>
                <a:schemeClr val="tx1"/>
              </a:solidFill>
              <a:latin typeface="Arial Black" pitchFamily="34" charset="0"/>
            </a:endParaRPr>
          </a:p>
          <a:p>
            <a:pPr algn="l" fontAlgn="base"/>
            <a:r>
              <a:rPr lang="fr-FR" sz="1200" dirty="0" smtClean="0">
                <a:solidFill>
                  <a:schemeClr val="tx1"/>
                </a:solidFill>
              </a:rPr>
              <a:t>ANAYA HOLISTIC THERAPY AND CONSULTING représenté par Mme Agnès Geoffroy et Fabienne Karam ( </a:t>
            </a:r>
            <a:r>
              <a:rPr lang="fr-FR" sz="1200" dirty="0" err="1" smtClean="0">
                <a:solidFill>
                  <a:schemeClr val="tx1"/>
                </a:solidFill>
              </a:rPr>
              <a:t>co</a:t>
            </a:r>
            <a:r>
              <a:rPr lang="fr-FR" sz="1200" dirty="0" smtClean="0">
                <a:solidFill>
                  <a:schemeClr val="tx1"/>
                </a:solidFill>
              </a:rPr>
              <a:t> animatrice) seront les interlocuteurs du client et répondront devant lui de l’exécution des obligations découlant des présentes conditions de vente et ne pourront être tenue responsable des cas fortuits, des cas de force majeure, de l’annulation d’une activité pour cause météorologique  ou du fait de toute personne étrangère à l’organisation et au déroulement du séjour.</a:t>
            </a:r>
          </a:p>
          <a:p>
            <a:pPr algn="l" fontAlgn="base"/>
            <a:endParaRPr lang="fr-FR" sz="1200" dirty="0">
              <a:solidFill>
                <a:schemeClr val="tx1"/>
              </a:solidFill>
            </a:endParaRPr>
          </a:p>
          <a:p>
            <a:pPr algn="l" fontAlgn="base"/>
            <a:endParaRPr lang="fr-FR" sz="1200" dirty="0" smtClean="0">
              <a:solidFill>
                <a:schemeClr val="tx1"/>
              </a:solidFill>
            </a:endParaRPr>
          </a:p>
          <a:p>
            <a:pPr algn="l"/>
            <a:r>
              <a:rPr lang="fr-FR" sz="1200" dirty="0" smtClean="0"/>
              <a:t> </a:t>
            </a:r>
          </a:p>
          <a:p>
            <a:endParaRPr lang="fr-FR" sz="1200" dirty="0" smtClean="0"/>
          </a:p>
          <a:p>
            <a:endParaRPr lang="fr-F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611560" y="620688"/>
            <a:ext cx="7883153" cy="4598182"/>
          </a:xfrm>
          <a:prstGeom prst="rect">
            <a:avLst/>
          </a:prstGeom>
        </p:spPr>
        <p:txBody>
          <a:bodyPr wrap="square">
            <a:spAutoFit/>
          </a:bodyPr>
          <a:lstStyle/>
          <a:p>
            <a:pPr fontAlgn="base"/>
            <a:r>
              <a:rPr lang="fr-FR" sz="1200" b="1" u="sng" dirty="0" smtClean="0">
                <a:solidFill>
                  <a:schemeClr val="tx1"/>
                </a:solidFill>
                <a:latin typeface="Arial Black" pitchFamily="34" charset="0"/>
              </a:rPr>
              <a:t>ARTICLE VI – Défaut de paiement / annulation :</a:t>
            </a:r>
            <a:endParaRPr lang="fr-FR" sz="1200" b="1" dirty="0" smtClean="0">
              <a:solidFill>
                <a:schemeClr val="tx1"/>
              </a:solidFill>
              <a:latin typeface="Arial Black" pitchFamily="34" charset="0"/>
            </a:endParaRPr>
          </a:p>
          <a:p>
            <a:pPr fontAlgn="base"/>
            <a:r>
              <a:rPr lang="fr-FR" sz="1200" dirty="0" smtClean="0">
                <a:solidFill>
                  <a:schemeClr val="tx1"/>
                </a:solidFill>
              </a:rPr>
              <a:t>Le défaut de paiement du solde dans le délai imparti, entraînera l’annulation de la commande de la part ANAYA HOLISTIC THERAPY. Le client reste redevable des frais d’annulation.</a:t>
            </a:r>
          </a:p>
          <a:p>
            <a:pPr fontAlgn="base"/>
            <a:endParaRPr lang="fr-FR" sz="1200" dirty="0">
              <a:solidFill>
                <a:schemeClr val="tx1"/>
              </a:solidFill>
            </a:endParaRPr>
          </a:p>
          <a:p>
            <a:pPr fontAlgn="base"/>
            <a:endParaRPr lang="fr-FR" sz="1200" dirty="0" smtClean="0">
              <a:solidFill>
                <a:schemeClr val="tx1"/>
              </a:solidFill>
            </a:endParaRPr>
          </a:p>
          <a:p>
            <a:r>
              <a:rPr lang="fr-FR" sz="1200" dirty="0" smtClean="0">
                <a:solidFill>
                  <a:schemeClr val="tx1"/>
                </a:solidFill>
              </a:rPr>
              <a:t>Je soussigné(e) ------------------------------------------------------ avoir pris connaissance des Conditions Générales de vente ci-dessus énoncées et en accepte la globalité sans condition.</a:t>
            </a:r>
          </a:p>
          <a:p>
            <a:r>
              <a:rPr lang="fr-FR" sz="1200" dirty="0" smtClean="0">
                <a:solidFill>
                  <a:schemeClr val="tx1"/>
                </a:solidFill>
              </a:rPr>
              <a:t>Signature et Date précédées de la mention manuscrite « Lu et approuvé » Conditions Générales de Vente </a:t>
            </a: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r>
              <a:rPr lang="fr-FR" sz="1200" dirty="0" smtClean="0">
                <a:solidFill>
                  <a:schemeClr val="tx1"/>
                </a:solidFill>
              </a:rPr>
              <a:t>Retraite initiatique « Au Cœur de l’Être »-Agnès Geoffroy - ICE 002504167000080.- ANAYA HOLISTIC THERAPY AND CONSULTING  345 AL MASSAR ROUTE DE SAFI MARRAKECH  MAROC</a:t>
            </a:r>
          </a:p>
          <a:p>
            <a:r>
              <a:rPr lang="fr-FR" sz="1200" dirty="0" smtClean="0">
                <a:solidFill>
                  <a:schemeClr val="tx1"/>
                </a:solidFill>
              </a:rPr>
              <a:t> Tel: +212 652 905 828 contact@anayatherapy.com - </a:t>
            </a:r>
            <a:r>
              <a:rPr lang="fr-FR" sz="1200" dirty="0" smtClean="0">
                <a:solidFill>
                  <a:schemeClr val="tx1"/>
                </a:solidFill>
                <a:hlinkClick r:id="rId2"/>
              </a:rPr>
              <a:t>www.anayatherapy.com</a:t>
            </a:r>
            <a:endParaRPr lang="fr-FR" sz="1200" dirty="0" smtClean="0">
              <a:solidFill>
                <a:schemeClr val="tx1"/>
              </a:solidFill>
            </a:endParaRPr>
          </a:p>
          <a:p>
            <a:r>
              <a:rPr lang="fr-FR" sz="1200" dirty="0" smtClean="0">
                <a:solidFill>
                  <a:schemeClr val="tx1"/>
                </a:solidFill>
              </a:rPr>
              <a:t>En </a:t>
            </a:r>
            <a:r>
              <a:rPr lang="fr-FR" sz="1200" dirty="0" err="1" smtClean="0">
                <a:solidFill>
                  <a:schemeClr val="tx1"/>
                </a:solidFill>
              </a:rPr>
              <a:t>co</a:t>
            </a:r>
            <a:r>
              <a:rPr lang="fr-FR" sz="1200" dirty="0" smtClean="0">
                <a:solidFill>
                  <a:schemeClr val="tx1"/>
                </a:solidFill>
              </a:rPr>
              <a:t> animation avec Fabienne Karam France-Tel: +33 (0)666 58 04 13</a:t>
            </a:r>
            <a:endParaRPr lang="fr-FR" sz="1200"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15</Words>
  <Application>Microsoft Office PowerPoint</Application>
  <PresentationFormat>Affichage à l'écran (4:3)</PresentationFormat>
  <Paragraphs>36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FORMULAIRE D’INSCRIPTION  retraite « Au Cœur de l’Être » du 18 au 24 Septembre 2023 Maroc Essaouira Eco lodge THE SERAI  NOM : …………………………………………………………… PRENOM :…………………………………………………… GENRE ……… DATE DE NAISSANCE : …………………………………… N° DE TELEPHONE : ………………………………………  E-MAIL : …………………………………………………………………………………………………………………………………  ADRESSE : ………………………………………………………………………………………………………………………………  CODE POSTAL : ……………………………………………...  VILLE : ………………………………………………………....  PAYS :…………………………………………….. Avez-vous déjà pratiqué le YOGA : …… Si oui, quelle fréquence et depuis quand ?……………………………………….…..  Avez-vous  déjà pratiqué la  MEDITATION : …… Si oui, quelle fréquence et depuis quand ?………………………………… Avez-vous déjà fait des marches :…… Si oui, quelle fréquence et depuis quand ?…………………………………………………  Avez-vous déjà mangé végétarien, cru, germé:……  Si oui, quelle fréquence et depuis quand ?…………………………………………………………………………………….  Avez-vous déjà reçu des soins énergétiques:………  Si oui, quelle fréquence et depuis quand ?…………………………………………………………………………………….  PROFESSION : …………………………………………………………………………………………………...................  Problèmes médicaux particuliers à signaler, remarques : …………………………………………………………. ……………………………………………………………………………………………………………………………………………….  INTOLERANCES ALIMENTAIRES - Spécifiez ici si vous avez une allergie ou une intolérance particulière ou des aliments que vous n’aimez pas …………………………………………………………………………………………………………………………………………………………………………… REGLEMENT DE L’ACOMPTE PAR VIREMENT BANCAIRE  : En EUROS vers compte bancaire en France En DIRHAMS vers compte bancaire au Maroc Autres moyens de paiement nous consulter  Remplissez le formulaire d’inscription ci-dessous et retournez-le nous par mail à: contact@anayatherapy.com  Maroc  ou essencensoi@gmail.com France</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Fabienne</dc:creator>
  <cp:lastModifiedBy>Fabienne</cp:lastModifiedBy>
  <cp:revision>23</cp:revision>
  <dcterms:created xsi:type="dcterms:W3CDTF">2023-05-29T18:12:06Z</dcterms:created>
  <dcterms:modified xsi:type="dcterms:W3CDTF">2023-05-31T17:12:57Z</dcterms:modified>
</cp:coreProperties>
</file>